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0"/>
  </p:notesMasterIdLst>
  <p:handoutMasterIdLst>
    <p:handoutMasterId r:id="rId11"/>
  </p:handoutMasterIdLst>
  <p:sldIdLst>
    <p:sldId id="256" r:id="rId2"/>
    <p:sldId id="264" r:id="rId3"/>
    <p:sldId id="265" r:id="rId4"/>
    <p:sldId id="266" r:id="rId5"/>
    <p:sldId id="267" r:id="rId6"/>
    <p:sldId id="268" r:id="rId7"/>
    <p:sldId id="269"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637F"/>
    <a:srgbClr val="E09E19"/>
    <a:srgbClr val="9DAD33"/>
    <a:srgbClr val="6C3302"/>
    <a:srgbClr val="584F29"/>
    <a:srgbClr val="ED4E33"/>
    <a:srgbClr val="003262"/>
    <a:srgbClr val="53626F"/>
    <a:srgbClr val="00B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94678" autoAdjust="0"/>
  </p:normalViewPr>
  <p:slideViewPr>
    <p:cSldViewPr snapToGrid="0" snapToObjects="1">
      <p:cViewPr>
        <p:scale>
          <a:sx n="110" d="100"/>
          <a:sy n="110" d="100"/>
        </p:scale>
        <p:origin x="2216" y="336"/>
      </p:cViewPr>
      <p:guideLst>
        <p:guide orient="horz" pos="360"/>
        <p:guide pos="575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CB1905-1EEB-6545-B5E2-B70E8868255E}" type="datetimeFigureOut">
              <a:rPr lang="en-US" smtClean="0"/>
              <a:t>3/19/15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61A396-5F67-764F-9A9A-305152EBE086}" type="slidenum">
              <a:rPr lang="en-US" smtClean="0"/>
              <a:t>‹#›</a:t>
            </a:fld>
            <a:endParaRPr lang="en-US"/>
          </a:p>
        </p:txBody>
      </p:sp>
    </p:spTree>
    <p:extLst>
      <p:ext uri="{BB962C8B-B14F-4D97-AF65-F5344CB8AC3E}">
        <p14:creationId xmlns:p14="http://schemas.microsoft.com/office/powerpoint/2010/main" val="342798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53F6BF-7462-9046-A2B6-90C29244BD27}" type="datetimeFigureOut">
              <a:rPr lang="en-US" smtClean="0"/>
              <a:t>3/19/15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7DBC5-2A13-CA47-B9EE-6017A92B6B18}" type="slidenum">
              <a:rPr lang="en-US" smtClean="0"/>
              <a:t>‹#›</a:t>
            </a:fld>
            <a:endParaRPr lang="en-US"/>
          </a:p>
        </p:txBody>
      </p:sp>
    </p:spTree>
    <p:extLst>
      <p:ext uri="{BB962C8B-B14F-4D97-AF65-F5344CB8AC3E}">
        <p14:creationId xmlns:p14="http://schemas.microsoft.com/office/powerpoint/2010/main" val="37343686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4333"/>
            <a:ext cx="6813884" cy="1639468"/>
          </a:xfrm>
          <a:prstGeom prst="rect">
            <a:avLst/>
          </a:prstGeom>
        </p:spPr>
        <p:txBody>
          <a:bodyPr>
            <a:noAutofit/>
          </a:bodyPr>
          <a:lstStyle>
            <a:lvl1pPr algn="l">
              <a:defRPr sz="5000">
                <a:solidFill>
                  <a:srgbClr val="E09E1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575258"/>
            <a:ext cx="6400800" cy="1113590"/>
          </a:xfrm>
          <a:prstGeom prst="rect">
            <a:avLst/>
          </a:prstGeom>
        </p:spPr>
        <p:txBody>
          <a:bodyPr/>
          <a:lstStyle>
            <a:lvl1pPr marL="0" indent="0" algn="l">
              <a:buNone/>
              <a:defRPr>
                <a:solidFill>
                  <a:srgbClr val="2D63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extBox 3"/>
          <p:cNvSpPr txBox="1"/>
          <p:nvPr userDrawn="1"/>
        </p:nvSpPr>
        <p:spPr>
          <a:xfrm>
            <a:off x="6088888" y="6326236"/>
            <a:ext cx="703580"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5" name="Footer Placeholder 4"/>
          <p:cNvSpPr txBox="1">
            <a:spLocks/>
          </p:cNvSpPr>
          <p:nvPr userDrawn="1"/>
        </p:nvSpPr>
        <p:spPr>
          <a:xfrm>
            <a:off x="2151572" y="6273984"/>
            <a:ext cx="3749043" cy="376063"/>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dirty="0" smtClean="0"/>
              <a:t>03/19/15 | </a:t>
            </a:r>
            <a:r>
              <a:rPr lang="cs-CZ" dirty="0" err="1" smtClean="0"/>
              <a:t>Philomathia</a:t>
            </a:r>
            <a:r>
              <a:rPr lang="cs-CZ" dirty="0" smtClean="0"/>
              <a:t> International </a:t>
            </a:r>
            <a:r>
              <a:rPr lang="cs-CZ" dirty="0" err="1" smtClean="0"/>
              <a:t>Energy</a:t>
            </a:r>
            <a:r>
              <a:rPr lang="cs-CZ" baseline="0" dirty="0" smtClean="0"/>
              <a:t> </a:t>
            </a:r>
            <a:r>
              <a:rPr lang="cs-CZ" dirty="0" err="1" smtClean="0"/>
              <a:t>Forum</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50032"/>
            <a:ext cx="7766050" cy="1150353"/>
          </a:xfrm>
          <a:prstGeom prst="rect">
            <a:avLst/>
          </a:prstGeom>
        </p:spPr>
        <p:txBody>
          <a:bodyPr>
            <a:normAutofit/>
          </a:bodyPr>
          <a:lstStyle>
            <a:lvl1pPr>
              <a:defRPr sz="4200"/>
            </a:lvl1pPr>
          </a:lstStyle>
          <a:p>
            <a:r>
              <a:rPr lang="en-US" dirty="0" smtClean="0"/>
              <a:t>Click to edit Master title style</a:t>
            </a:r>
            <a:endParaRPr lang="en-US" dirty="0"/>
          </a:p>
        </p:txBody>
      </p:sp>
      <p:sp>
        <p:nvSpPr>
          <p:cNvPr id="3" name="Content Placeholder 2"/>
          <p:cNvSpPr>
            <a:spLocks noGrp="1"/>
          </p:cNvSpPr>
          <p:nvPr>
            <p:ph idx="1"/>
          </p:nvPr>
        </p:nvSpPr>
        <p:spPr>
          <a:xfrm>
            <a:off x="482600" y="2518947"/>
            <a:ext cx="7740650" cy="2064669"/>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3" hasCustomPrompt="1"/>
          </p:nvPr>
        </p:nvSpPr>
        <p:spPr>
          <a:xfrm>
            <a:off x="457200" y="316782"/>
            <a:ext cx="6670675" cy="488017"/>
          </a:xfrm>
          <a:prstGeom prst="rect">
            <a:avLst/>
          </a:prstGeom>
        </p:spPr>
        <p:txBody>
          <a:bodyPr>
            <a:normAutofit/>
          </a:bodyPr>
          <a:lstStyle>
            <a:lvl1pPr marL="0" indent="0">
              <a:buNone/>
              <a:defRPr sz="1800" b="1" baseline="0">
                <a:solidFill>
                  <a:srgbClr val="E09E19"/>
                </a:solidFill>
                <a:latin typeface="Georgia"/>
                <a:cs typeface="Georgia"/>
              </a:defRPr>
            </a:lvl1pPr>
          </a:lstStyle>
          <a:p>
            <a:pPr lvl="0"/>
            <a:r>
              <a:rPr lang="en-US" dirty="0" smtClean="0"/>
              <a:t>CLICK TO EDIT MASTER  |  CLICK TO ED</a:t>
            </a:r>
          </a:p>
        </p:txBody>
      </p:sp>
      <p:sp>
        <p:nvSpPr>
          <p:cNvPr id="6" name="TextBox 5"/>
          <p:cNvSpPr txBox="1"/>
          <p:nvPr userDrawn="1"/>
        </p:nvSpPr>
        <p:spPr>
          <a:xfrm>
            <a:off x="6088888" y="6326236"/>
            <a:ext cx="703580"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7" name="Footer Placeholder 4"/>
          <p:cNvSpPr txBox="1">
            <a:spLocks/>
          </p:cNvSpPr>
          <p:nvPr userDrawn="1"/>
        </p:nvSpPr>
        <p:spPr>
          <a:xfrm>
            <a:off x="2151572" y="6273984"/>
            <a:ext cx="3749043" cy="376063"/>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dirty="0" smtClean="0"/>
              <a:t>03/19/15 | </a:t>
            </a:r>
            <a:r>
              <a:rPr lang="cs-CZ" dirty="0" err="1" smtClean="0"/>
              <a:t>Philomathia</a:t>
            </a:r>
            <a:r>
              <a:rPr lang="cs-CZ" dirty="0" smtClean="0"/>
              <a:t> International </a:t>
            </a:r>
            <a:r>
              <a:rPr lang="cs-CZ" dirty="0" err="1" smtClean="0"/>
              <a:t>Energy</a:t>
            </a:r>
            <a:r>
              <a:rPr lang="cs-CZ" baseline="0" dirty="0" smtClean="0"/>
              <a:t> </a:t>
            </a:r>
            <a:r>
              <a:rPr lang="cs-CZ" dirty="0" err="1" smtClean="0"/>
              <a:t>Forum</a:t>
            </a:r>
            <a:endParaRPr lang="en-US" dirty="0"/>
          </a:p>
        </p:txBody>
      </p:sp>
    </p:spTree>
    <p:extLst>
      <p:ext uri="{BB962C8B-B14F-4D97-AF65-F5344CB8AC3E}">
        <p14:creationId xmlns:p14="http://schemas.microsoft.com/office/powerpoint/2010/main" val="358130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325" y="2017295"/>
            <a:ext cx="7772400" cy="1996573"/>
          </a:xfrm>
          <a:prstGeom prst="rect">
            <a:avLst/>
          </a:prstGeom>
        </p:spPr>
        <p:txBody>
          <a:bodyPr anchor="t">
            <a:noAutofit/>
          </a:bodyPr>
          <a:lstStyle>
            <a:lvl1pPr algn="l">
              <a:defRPr sz="42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568325" y="1019341"/>
            <a:ext cx="7772400" cy="895685"/>
          </a:xfrm>
          <a:prstGeom prst="rect">
            <a:avLst/>
          </a:prstGeom>
        </p:spPr>
        <p:txBody>
          <a:bodyPr anchor="b">
            <a:normAutofit/>
          </a:bodyPr>
          <a:lstStyle>
            <a:lvl1pPr marL="0" indent="0">
              <a:buNone/>
              <a:defRPr sz="2200">
                <a:solidFill>
                  <a:srgbClr val="2D637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Content Placeholder 2"/>
          <p:cNvSpPr>
            <a:spLocks noGrp="1"/>
          </p:cNvSpPr>
          <p:nvPr>
            <p:ph idx="13" hasCustomPrompt="1"/>
          </p:nvPr>
        </p:nvSpPr>
        <p:spPr>
          <a:xfrm>
            <a:off x="457200" y="316782"/>
            <a:ext cx="3495675" cy="488017"/>
          </a:xfrm>
          <a:prstGeom prst="rect">
            <a:avLst/>
          </a:prstGeom>
        </p:spPr>
        <p:txBody>
          <a:bodyPr>
            <a:normAutofit/>
          </a:bodyPr>
          <a:lstStyle>
            <a:lvl1pPr marL="0" indent="0">
              <a:buNone/>
              <a:defRPr sz="1800" b="1">
                <a:solidFill>
                  <a:srgbClr val="E09E19"/>
                </a:solidFill>
                <a:latin typeface="Georgia"/>
                <a:cs typeface="Georgia"/>
              </a:defRPr>
            </a:lvl1pPr>
          </a:lstStyle>
          <a:p>
            <a:pPr lvl="0"/>
            <a:r>
              <a:rPr lang="en-US" dirty="0" smtClean="0"/>
              <a:t>CLICK TO EDIT MASTER  |</a:t>
            </a:r>
          </a:p>
        </p:txBody>
      </p:sp>
      <p:sp>
        <p:nvSpPr>
          <p:cNvPr id="7" name="Content Placeholder 2"/>
          <p:cNvSpPr>
            <a:spLocks noGrp="1"/>
          </p:cNvSpPr>
          <p:nvPr>
            <p:ph idx="14" hasCustomPrompt="1"/>
          </p:nvPr>
        </p:nvSpPr>
        <p:spPr>
          <a:xfrm>
            <a:off x="3797031" y="312434"/>
            <a:ext cx="2238375" cy="492365"/>
          </a:xfrm>
          <a:prstGeom prst="rect">
            <a:avLst/>
          </a:prstGeom>
        </p:spPr>
        <p:txBody>
          <a:bodyPr>
            <a:normAutofit/>
          </a:bodyPr>
          <a:lstStyle>
            <a:lvl1pPr marL="0" indent="0">
              <a:buNone/>
              <a:defRPr sz="1800" b="1">
                <a:solidFill>
                  <a:srgbClr val="2D637F"/>
                </a:solidFill>
                <a:latin typeface="Georgia"/>
                <a:cs typeface="Georgia"/>
              </a:defRPr>
            </a:lvl1pPr>
          </a:lstStyle>
          <a:p>
            <a:pPr lvl="0"/>
            <a:r>
              <a:rPr lang="en-US" dirty="0" smtClean="0"/>
              <a:t>CLICK TO EDIT</a:t>
            </a:r>
          </a:p>
        </p:txBody>
      </p:sp>
      <p:sp>
        <p:nvSpPr>
          <p:cNvPr id="8" name="TextBox 7"/>
          <p:cNvSpPr txBox="1"/>
          <p:nvPr userDrawn="1"/>
        </p:nvSpPr>
        <p:spPr>
          <a:xfrm>
            <a:off x="4281623" y="6326236"/>
            <a:ext cx="703580"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9" name="Footer Placeholder 4"/>
          <p:cNvSpPr txBox="1">
            <a:spLocks/>
          </p:cNvSpPr>
          <p:nvPr userDrawn="1"/>
        </p:nvSpPr>
        <p:spPr>
          <a:xfrm>
            <a:off x="2151572" y="6273984"/>
            <a:ext cx="2348159" cy="376063"/>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dirty="0" smtClean="0"/>
              <a:t>11/15/13 | </a:t>
            </a:r>
            <a:r>
              <a:rPr lang="cs-CZ" dirty="0" err="1" smtClean="0"/>
              <a:t>Lorem</a:t>
            </a:r>
            <a:r>
              <a:rPr lang="cs-CZ" dirty="0" smtClean="0"/>
              <a:t> </a:t>
            </a:r>
            <a:r>
              <a:rPr lang="cs-CZ" dirty="0" err="1" smtClean="0"/>
              <a:t>Ipsum</a:t>
            </a:r>
            <a:endParaRPr lang="en-US" dirty="0"/>
          </a:p>
        </p:txBody>
      </p:sp>
    </p:spTree>
    <p:extLst>
      <p:ext uri="{BB962C8B-B14F-4D97-AF65-F5344CB8AC3E}">
        <p14:creationId xmlns:p14="http://schemas.microsoft.com/office/powerpoint/2010/main" val="168753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72051"/>
            <a:ext cx="7464425" cy="1143000"/>
          </a:xfrm>
          <a:prstGeom prst="rect">
            <a:avLst/>
          </a:prstGeom>
        </p:spPr>
        <p:txBody>
          <a:bodyPr>
            <a:normAutofit/>
          </a:bodyPr>
          <a:lstStyle>
            <a:lvl1pPr>
              <a:defRPr sz="4200"/>
            </a:lvl1pPr>
          </a:lstStyle>
          <a:p>
            <a:r>
              <a:rPr lang="en-US" dirty="0" smtClean="0"/>
              <a:t>Click to edit Master</a:t>
            </a:r>
            <a:endParaRPr lang="en-US" dirty="0"/>
          </a:p>
        </p:txBody>
      </p:sp>
      <p:sp>
        <p:nvSpPr>
          <p:cNvPr id="3" name="Content Placeholder 2"/>
          <p:cNvSpPr>
            <a:spLocks noGrp="1"/>
          </p:cNvSpPr>
          <p:nvPr>
            <p:ph sz="half" idx="1"/>
          </p:nvPr>
        </p:nvSpPr>
        <p:spPr>
          <a:xfrm>
            <a:off x="457200" y="2097755"/>
            <a:ext cx="3717925" cy="2823496"/>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sz="half" idx="10"/>
          </p:nvPr>
        </p:nvSpPr>
        <p:spPr>
          <a:xfrm>
            <a:off x="4175125" y="2097754"/>
            <a:ext cx="3746500" cy="2823497"/>
          </a:xfrm>
          <a:prstGeom prst="rect">
            <a:avLst/>
          </a:prstGeom>
        </p:spPr>
        <p:txBody>
          <a:bodyPr/>
          <a:lstStyle>
            <a:lvl1pPr>
              <a:defRPr sz="2200">
                <a:solidFill>
                  <a:srgbClr val="2D637F"/>
                </a:solidFill>
              </a:defRPr>
            </a:lvl1pPr>
            <a:lvl2pPr>
              <a:defRPr sz="2000">
                <a:solidFill>
                  <a:srgbClr val="2D637F"/>
                </a:solidFill>
              </a:defRPr>
            </a:lvl2pPr>
            <a:lvl3pPr>
              <a:defRPr sz="1800">
                <a:solidFill>
                  <a:srgbClr val="2D637F"/>
                </a:solidFill>
              </a:defRPr>
            </a:lvl3pPr>
            <a:lvl4pPr>
              <a:defRPr sz="1600">
                <a:solidFill>
                  <a:srgbClr val="2D637F"/>
                </a:solidFill>
              </a:defRPr>
            </a:lvl4pPr>
            <a:lvl5pPr>
              <a:defRPr sz="1400">
                <a:solidFill>
                  <a:srgbClr val="2D637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2"/>
          <p:cNvSpPr>
            <a:spLocks noGrp="1"/>
          </p:cNvSpPr>
          <p:nvPr>
            <p:ph idx="13" hasCustomPrompt="1"/>
          </p:nvPr>
        </p:nvSpPr>
        <p:spPr>
          <a:xfrm>
            <a:off x="457200" y="316782"/>
            <a:ext cx="3495675" cy="488017"/>
          </a:xfrm>
          <a:prstGeom prst="rect">
            <a:avLst/>
          </a:prstGeom>
        </p:spPr>
        <p:txBody>
          <a:bodyPr>
            <a:normAutofit/>
          </a:bodyPr>
          <a:lstStyle>
            <a:lvl1pPr marL="0" indent="0">
              <a:buNone/>
              <a:defRPr sz="1800" b="1">
                <a:solidFill>
                  <a:srgbClr val="E09E19"/>
                </a:solidFill>
                <a:latin typeface="Georgia"/>
                <a:cs typeface="Georgia"/>
              </a:defRPr>
            </a:lvl1pPr>
          </a:lstStyle>
          <a:p>
            <a:pPr lvl="0"/>
            <a:r>
              <a:rPr lang="en-US" dirty="0" smtClean="0"/>
              <a:t>CLICK TO EDIT MASTER  |</a:t>
            </a:r>
          </a:p>
        </p:txBody>
      </p:sp>
      <p:sp>
        <p:nvSpPr>
          <p:cNvPr id="7" name="Content Placeholder 2"/>
          <p:cNvSpPr>
            <a:spLocks noGrp="1"/>
          </p:cNvSpPr>
          <p:nvPr>
            <p:ph idx="14" hasCustomPrompt="1"/>
          </p:nvPr>
        </p:nvSpPr>
        <p:spPr>
          <a:xfrm>
            <a:off x="3797031" y="312434"/>
            <a:ext cx="2238375" cy="492365"/>
          </a:xfrm>
          <a:prstGeom prst="rect">
            <a:avLst/>
          </a:prstGeom>
        </p:spPr>
        <p:txBody>
          <a:bodyPr>
            <a:normAutofit/>
          </a:bodyPr>
          <a:lstStyle>
            <a:lvl1pPr marL="0" indent="0">
              <a:buNone/>
              <a:defRPr sz="1800" b="1">
                <a:solidFill>
                  <a:srgbClr val="2D637F"/>
                </a:solidFill>
                <a:latin typeface="Georgia"/>
                <a:cs typeface="Georgia"/>
              </a:defRPr>
            </a:lvl1pPr>
          </a:lstStyle>
          <a:p>
            <a:pPr lvl="0"/>
            <a:r>
              <a:rPr lang="en-US" dirty="0" smtClean="0"/>
              <a:t>CLICK TO EDIT</a:t>
            </a:r>
          </a:p>
        </p:txBody>
      </p:sp>
      <p:sp>
        <p:nvSpPr>
          <p:cNvPr id="8" name="TextBox 7"/>
          <p:cNvSpPr txBox="1"/>
          <p:nvPr userDrawn="1"/>
        </p:nvSpPr>
        <p:spPr>
          <a:xfrm>
            <a:off x="4281623" y="6326236"/>
            <a:ext cx="703580"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10" name="Footer Placeholder 4"/>
          <p:cNvSpPr txBox="1">
            <a:spLocks/>
          </p:cNvSpPr>
          <p:nvPr userDrawn="1"/>
        </p:nvSpPr>
        <p:spPr>
          <a:xfrm>
            <a:off x="2151572" y="6273984"/>
            <a:ext cx="2348159" cy="376063"/>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dirty="0" smtClean="0"/>
              <a:t>11/15/13 | </a:t>
            </a:r>
            <a:r>
              <a:rPr lang="cs-CZ" dirty="0" err="1" smtClean="0"/>
              <a:t>Lorem</a:t>
            </a:r>
            <a:r>
              <a:rPr lang="cs-CZ" dirty="0" smtClean="0"/>
              <a:t> </a:t>
            </a:r>
            <a:r>
              <a:rPr lang="cs-CZ" dirty="0" err="1" smtClean="0"/>
              <a:t>Ipsum</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3729789"/>
            <a:ext cx="5486400" cy="566738"/>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1000" y="358775"/>
            <a:ext cx="5486400" cy="33710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81000" y="4296527"/>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extBox 4"/>
          <p:cNvSpPr txBox="1"/>
          <p:nvPr userDrawn="1"/>
        </p:nvSpPr>
        <p:spPr>
          <a:xfrm>
            <a:off x="4281623" y="6326236"/>
            <a:ext cx="703580"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6" name="Footer Placeholder 4"/>
          <p:cNvSpPr txBox="1">
            <a:spLocks/>
          </p:cNvSpPr>
          <p:nvPr userDrawn="1"/>
        </p:nvSpPr>
        <p:spPr>
          <a:xfrm>
            <a:off x="2151572" y="6273984"/>
            <a:ext cx="2348159" cy="376063"/>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dirty="0" smtClean="0"/>
              <a:t>11/15/13 | </a:t>
            </a:r>
            <a:r>
              <a:rPr lang="cs-CZ" dirty="0" err="1" smtClean="0"/>
              <a:t>Lorem</a:t>
            </a:r>
            <a:r>
              <a:rPr lang="cs-CZ" dirty="0" smtClean="0"/>
              <a:t> </a:t>
            </a:r>
            <a:r>
              <a:rPr lang="cs-CZ" dirty="0" err="1" smtClean="0"/>
              <a:t>Ipsum</a:t>
            </a:r>
            <a:endParaRPr lang="en-US" dirty="0"/>
          </a:p>
        </p:txBody>
      </p:sp>
    </p:spTree>
    <p:extLst>
      <p:ext uri="{BB962C8B-B14F-4D97-AF65-F5344CB8AC3E}">
        <p14:creationId xmlns:p14="http://schemas.microsoft.com/office/powerpoint/2010/main" val="362645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5"/>
            <a:ext cx="4537075" cy="3657005"/>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2" hasCustomPrompt="1"/>
          </p:nvPr>
        </p:nvSpPr>
        <p:spPr>
          <a:xfrm>
            <a:off x="457200" y="1531651"/>
            <a:ext cx="3008313" cy="31673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
        <p:nvSpPr>
          <p:cNvPr id="6" name="Content Placeholder 2"/>
          <p:cNvSpPr>
            <a:spLocks noGrp="1"/>
          </p:cNvSpPr>
          <p:nvPr>
            <p:ph idx="13" hasCustomPrompt="1"/>
          </p:nvPr>
        </p:nvSpPr>
        <p:spPr>
          <a:xfrm>
            <a:off x="457200" y="316782"/>
            <a:ext cx="3495675" cy="488017"/>
          </a:xfrm>
          <a:prstGeom prst="rect">
            <a:avLst/>
          </a:prstGeom>
        </p:spPr>
        <p:txBody>
          <a:bodyPr>
            <a:normAutofit/>
          </a:bodyPr>
          <a:lstStyle>
            <a:lvl1pPr marL="0" indent="0">
              <a:buNone/>
              <a:defRPr sz="1800" b="1">
                <a:solidFill>
                  <a:srgbClr val="E09E19"/>
                </a:solidFill>
                <a:latin typeface="Georgia"/>
                <a:cs typeface="Georgia"/>
              </a:defRPr>
            </a:lvl1pPr>
          </a:lstStyle>
          <a:p>
            <a:pPr lvl="0"/>
            <a:r>
              <a:rPr lang="en-US" dirty="0" smtClean="0"/>
              <a:t>CLICK TO EDIT MASTER  |</a:t>
            </a:r>
          </a:p>
        </p:txBody>
      </p:sp>
      <p:sp>
        <p:nvSpPr>
          <p:cNvPr id="10" name="Content Placeholder 2"/>
          <p:cNvSpPr>
            <a:spLocks noGrp="1"/>
          </p:cNvSpPr>
          <p:nvPr>
            <p:ph idx="14" hasCustomPrompt="1"/>
          </p:nvPr>
        </p:nvSpPr>
        <p:spPr>
          <a:xfrm>
            <a:off x="3797031" y="312434"/>
            <a:ext cx="2238375" cy="492365"/>
          </a:xfrm>
          <a:prstGeom prst="rect">
            <a:avLst/>
          </a:prstGeom>
        </p:spPr>
        <p:txBody>
          <a:bodyPr>
            <a:normAutofit/>
          </a:bodyPr>
          <a:lstStyle>
            <a:lvl1pPr marL="0" indent="0">
              <a:buNone/>
              <a:defRPr sz="1800" b="1">
                <a:solidFill>
                  <a:srgbClr val="2D637F"/>
                </a:solidFill>
                <a:latin typeface="Georgia"/>
                <a:cs typeface="Georgia"/>
              </a:defRPr>
            </a:lvl1pPr>
          </a:lstStyle>
          <a:p>
            <a:pPr lvl="0"/>
            <a:r>
              <a:rPr lang="en-US" dirty="0" smtClean="0"/>
              <a:t>CLICK TO EDIT</a:t>
            </a:r>
          </a:p>
        </p:txBody>
      </p:sp>
      <p:sp>
        <p:nvSpPr>
          <p:cNvPr id="11" name="TextBox 10"/>
          <p:cNvSpPr txBox="1"/>
          <p:nvPr userDrawn="1"/>
        </p:nvSpPr>
        <p:spPr>
          <a:xfrm>
            <a:off x="4281623" y="6326236"/>
            <a:ext cx="703580"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12" name="Footer Placeholder 4"/>
          <p:cNvSpPr txBox="1">
            <a:spLocks/>
          </p:cNvSpPr>
          <p:nvPr userDrawn="1"/>
        </p:nvSpPr>
        <p:spPr>
          <a:xfrm>
            <a:off x="2151572" y="6273984"/>
            <a:ext cx="2348159" cy="376063"/>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dirty="0" smtClean="0"/>
              <a:t>11/15/13 | </a:t>
            </a:r>
            <a:r>
              <a:rPr lang="cs-CZ" dirty="0" err="1" smtClean="0"/>
              <a:t>Lorem</a:t>
            </a:r>
            <a:r>
              <a:rPr lang="cs-CZ" dirty="0" smtClean="0"/>
              <a:t> </a:t>
            </a:r>
            <a:r>
              <a:rPr lang="cs-CZ" dirty="0" err="1" smtClean="0"/>
              <a:t>Ipsum</a:t>
            </a:r>
            <a:endParaRPr lang="en-US" dirty="0"/>
          </a:p>
        </p:txBody>
      </p:sp>
    </p:spTree>
    <p:extLst>
      <p:ext uri="{BB962C8B-B14F-4D97-AF65-F5344CB8AC3E}">
        <p14:creationId xmlns:p14="http://schemas.microsoft.com/office/powerpoint/2010/main" val="2333699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emf"/><Relationship Id="rId9" Type="http://schemas.openxmlformats.org/officeDocument/2006/relationships/image" Target="../media/image2.emf"/><Relationship Id="rId10"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267368" y="5307263"/>
            <a:ext cx="184666"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525956"/>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9" name="Text Placeholder 2"/>
          <p:cNvSpPr>
            <a:spLocks noGrp="1"/>
          </p:cNvSpPr>
          <p:nvPr>
            <p:ph type="body" idx="1"/>
          </p:nvPr>
        </p:nvSpPr>
        <p:spPr>
          <a:xfrm>
            <a:off x="457200" y="1808079"/>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p:cNvPicPr>
            <a:picLocks noChangeAspect="1"/>
          </p:cNvPicPr>
          <p:nvPr userDrawn="1"/>
        </p:nvPicPr>
        <p:blipFill>
          <a:blip r:embed="rId8"/>
          <a:stretch>
            <a:fillRect/>
          </a:stretch>
        </p:blipFill>
        <p:spPr>
          <a:xfrm>
            <a:off x="6274508" y="0"/>
            <a:ext cx="2869492" cy="2379579"/>
          </a:xfrm>
          <a:prstGeom prst="rect">
            <a:avLst/>
          </a:prstGeom>
        </p:spPr>
      </p:pic>
      <p:pic>
        <p:nvPicPr>
          <p:cNvPr id="10" name="Picture 9"/>
          <p:cNvPicPr>
            <a:picLocks noChangeAspect="1"/>
          </p:cNvPicPr>
          <p:nvPr userDrawn="1"/>
        </p:nvPicPr>
        <p:blipFill>
          <a:blip r:embed="rId9"/>
          <a:stretch>
            <a:fillRect/>
          </a:stretch>
        </p:blipFill>
        <p:spPr>
          <a:xfrm>
            <a:off x="0" y="5598553"/>
            <a:ext cx="9170736" cy="1330073"/>
          </a:xfrm>
          <a:prstGeom prst="rect">
            <a:avLst/>
          </a:prstGeom>
        </p:spPr>
      </p:pic>
      <p:pic>
        <p:nvPicPr>
          <p:cNvPr id="11" name="Picture 10"/>
          <p:cNvPicPr>
            <a:picLocks noChangeAspect="1"/>
          </p:cNvPicPr>
          <p:nvPr userDrawn="1"/>
        </p:nvPicPr>
        <p:blipFill>
          <a:blip r:embed="rId10"/>
          <a:stretch>
            <a:fillRect/>
          </a:stretch>
        </p:blipFill>
        <p:spPr>
          <a:xfrm>
            <a:off x="369048" y="6019295"/>
            <a:ext cx="1745673" cy="533400"/>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1" r:id="rId5"/>
    <p:sldLayoutId id="2147483649" r:id="rId6"/>
  </p:sldLayoutIdLst>
  <p:hf hdr="0" ftr="0" dt="0"/>
  <p:txStyles>
    <p:titleStyle>
      <a:lvl1pPr algn="l" defTabSz="457200" rtl="0" eaLnBrk="1" latinLnBrk="0" hangingPunct="1">
        <a:spcBef>
          <a:spcPct val="0"/>
        </a:spcBef>
        <a:buNone/>
        <a:defRPr sz="5000" kern="1200">
          <a:solidFill>
            <a:srgbClr val="E09E19"/>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kern="1200">
          <a:solidFill>
            <a:srgbClr val="2D637F"/>
          </a:solidFill>
          <a:latin typeface="Lucida Grande"/>
          <a:ea typeface="+mn-ea"/>
          <a:cs typeface="Lucida Grande"/>
        </a:defRPr>
      </a:lvl1pPr>
      <a:lvl2pPr marL="742950" indent="-285750" algn="l" defTabSz="457200" rtl="0" eaLnBrk="1" latinLnBrk="0" hangingPunct="1">
        <a:spcBef>
          <a:spcPct val="20000"/>
        </a:spcBef>
        <a:buFont typeface="Arial"/>
        <a:buChar char="–"/>
        <a:defRPr sz="2000" kern="1200">
          <a:solidFill>
            <a:srgbClr val="2D637F"/>
          </a:solidFill>
          <a:latin typeface="Lucida Grande"/>
          <a:ea typeface="+mn-ea"/>
          <a:cs typeface="Lucida Grande"/>
        </a:defRPr>
      </a:lvl2pPr>
      <a:lvl3pPr marL="1143000" indent="-228600" algn="l" defTabSz="457200" rtl="0" eaLnBrk="1" latinLnBrk="0" hangingPunct="1">
        <a:spcBef>
          <a:spcPct val="20000"/>
        </a:spcBef>
        <a:buFont typeface="Arial"/>
        <a:buChar char="•"/>
        <a:defRPr sz="1800" kern="1200">
          <a:solidFill>
            <a:srgbClr val="2D637F"/>
          </a:solidFill>
          <a:latin typeface="Lucida Grande"/>
          <a:ea typeface="+mn-ea"/>
          <a:cs typeface="Lucida Grande"/>
        </a:defRPr>
      </a:lvl3pPr>
      <a:lvl4pPr marL="1600200" indent="-228600" algn="l" defTabSz="457200" rtl="0" eaLnBrk="1" latinLnBrk="0" hangingPunct="1">
        <a:spcBef>
          <a:spcPct val="20000"/>
        </a:spcBef>
        <a:buFont typeface="Arial"/>
        <a:buChar char="–"/>
        <a:defRPr sz="1600" kern="1200">
          <a:solidFill>
            <a:srgbClr val="2D637F"/>
          </a:solidFill>
          <a:latin typeface="Lucida Grande"/>
          <a:ea typeface="+mn-ea"/>
          <a:cs typeface="Lucida Grande"/>
        </a:defRPr>
      </a:lvl4pPr>
      <a:lvl5pPr marL="2057400" indent="-228600" algn="l" defTabSz="457200" rtl="0" eaLnBrk="1" latinLnBrk="0" hangingPunct="1">
        <a:spcBef>
          <a:spcPct val="20000"/>
        </a:spcBef>
        <a:buFont typeface="Arial"/>
        <a:buChar char="»"/>
        <a:defRPr sz="1400" kern="1200">
          <a:solidFill>
            <a:srgbClr val="2D637F"/>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2956"/>
            <a:ext cx="6813884" cy="3004358"/>
          </a:xfrm>
        </p:spPr>
        <p:txBody>
          <a:bodyPr/>
          <a:lstStyle/>
          <a:p>
            <a:r>
              <a:rPr lang="en-US" dirty="0"/>
              <a:t>Science &amp; Technology for Carbon-free Alternatives at the Right Price</a:t>
            </a:r>
            <a:endParaRPr lang="en-US" dirty="0"/>
          </a:p>
        </p:txBody>
      </p:sp>
      <p:pic>
        <p:nvPicPr>
          <p:cNvPr id="7" name="Picture 6"/>
          <p:cNvPicPr>
            <a:picLocks noChangeAspect="1"/>
          </p:cNvPicPr>
          <p:nvPr/>
        </p:nvPicPr>
        <p:blipFill rotWithShape="1">
          <a:blip r:embed="rId2"/>
          <a:srcRect t="64642"/>
          <a:stretch/>
        </p:blipFill>
        <p:spPr>
          <a:xfrm>
            <a:off x="0" y="-1"/>
            <a:ext cx="9144000" cy="900000"/>
          </a:xfrm>
          <a:prstGeom prst="rect">
            <a:avLst/>
          </a:prstGeom>
        </p:spPr>
      </p:pic>
      <p:pic>
        <p:nvPicPr>
          <p:cNvPr id="9" name="Picture 8" descr="beci_philomathi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24" y="120974"/>
            <a:ext cx="4669887" cy="669038"/>
          </a:xfrm>
          <a:prstGeom prst="rect">
            <a:avLst/>
          </a:prstGeom>
        </p:spPr>
      </p:pic>
    </p:spTree>
    <p:extLst>
      <p:ext uri="{BB962C8B-B14F-4D97-AF65-F5344CB8AC3E}">
        <p14:creationId xmlns:p14="http://schemas.microsoft.com/office/powerpoint/2010/main" val="127639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7"/>
            <a:ext cx="8446168" cy="4037976"/>
          </a:xfrm>
        </p:spPr>
        <p:txBody>
          <a:bodyPr>
            <a:normAutofit lnSpcReduction="10000"/>
          </a:bodyPr>
          <a:lstStyle/>
          <a:p>
            <a:r>
              <a:rPr lang="en-US" sz="2000" dirty="0" smtClean="0"/>
              <a:t>Main technologies include solar, nuclear, biofuels, and waste heat recovery.</a:t>
            </a:r>
          </a:p>
          <a:p>
            <a:r>
              <a:rPr lang="en-US" sz="2000" dirty="0" smtClean="0"/>
              <a:t>Cost is the key to success. Reductions in cost can help reduce reliance on subsidies.</a:t>
            </a:r>
          </a:p>
          <a:p>
            <a:r>
              <a:rPr lang="en-US" sz="2000" dirty="0" smtClean="0"/>
              <a:t>Solar in US installed at ~$2.10 USD/watt while Germany can install solar at ~$1.40 USD/watt.</a:t>
            </a:r>
          </a:p>
          <a:p>
            <a:r>
              <a:rPr lang="en-US" sz="2000" dirty="0" smtClean="0"/>
              <a:t>Solar install costs heavily influenced by permitting process.</a:t>
            </a:r>
          </a:p>
          <a:p>
            <a:r>
              <a:rPr lang="en-US" sz="2000" dirty="0" smtClean="0"/>
              <a:t>Efficiency is still important to bring costs down, but grid integration will rely on acquiring more data about the use and function of each connected cell.</a:t>
            </a:r>
          </a:p>
          <a:p>
            <a:r>
              <a:rPr lang="en-US" sz="2000" dirty="0" smtClean="0"/>
              <a:t>Goal with solar is to get a flat line of provided energy at $0.05/kWh</a:t>
            </a:r>
          </a:p>
        </p:txBody>
      </p:sp>
    </p:spTree>
    <p:extLst>
      <p:ext uri="{BB962C8B-B14F-4D97-AF65-F5344CB8AC3E}">
        <p14:creationId xmlns:p14="http://schemas.microsoft.com/office/powerpoint/2010/main" val="50008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7"/>
            <a:ext cx="8446168" cy="4037976"/>
          </a:xfrm>
        </p:spPr>
        <p:txBody>
          <a:bodyPr>
            <a:normAutofit lnSpcReduction="10000"/>
          </a:bodyPr>
          <a:lstStyle/>
          <a:p>
            <a:r>
              <a:rPr lang="en-US" sz="2000" dirty="0" smtClean="0"/>
              <a:t>Natural gas target is $0.03/kWh.</a:t>
            </a:r>
          </a:p>
          <a:p>
            <a:r>
              <a:rPr lang="en-US" sz="2000" dirty="0" smtClean="0"/>
              <a:t>Storage devices are required to achieve flat line generation from intermittent renewable sources.</a:t>
            </a:r>
          </a:p>
          <a:p>
            <a:r>
              <a:rPr lang="en-US" sz="2000" dirty="0" smtClean="0"/>
              <a:t>Producing cells with the same efficiency as the market but for less money is unlikely to result in growth in the solar install base.</a:t>
            </a:r>
          </a:p>
          <a:p>
            <a:r>
              <a:rPr lang="en-US" sz="2000" dirty="0" smtClean="0"/>
              <a:t>US leads solar in knowledge but lags in translation of that knowledge to the market and large manufacturing scale.</a:t>
            </a:r>
          </a:p>
          <a:p>
            <a:r>
              <a:rPr lang="en-US" sz="2000" dirty="0" smtClean="0"/>
              <a:t>Capital is difficult to raise for energy hardware development.</a:t>
            </a:r>
          </a:p>
          <a:p>
            <a:r>
              <a:rPr lang="en-US" sz="2000" dirty="0" smtClean="0"/>
              <a:t>US &amp; Brazil are the two main biofuel markets</a:t>
            </a:r>
          </a:p>
          <a:p>
            <a:r>
              <a:rPr lang="en-US" sz="2000" dirty="0" smtClean="0"/>
              <a:t>Bioconversion seems to be the most promising route to commercializing biofuels.</a:t>
            </a:r>
          </a:p>
        </p:txBody>
      </p:sp>
    </p:spTree>
    <p:extLst>
      <p:ext uri="{BB962C8B-B14F-4D97-AF65-F5344CB8AC3E}">
        <p14:creationId xmlns:p14="http://schemas.microsoft.com/office/powerpoint/2010/main" val="178789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6"/>
            <a:ext cx="8446168" cy="4440743"/>
          </a:xfrm>
        </p:spPr>
        <p:txBody>
          <a:bodyPr>
            <a:normAutofit/>
          </a:bodyPr>
          <a:lstStyle/>
          <a:p>
            <a:r>
              <a:rPr lang="en-US" sz="2000" dirty="0" smtClean="0"/>
              <a:t>Policy mandates provide a market for biofuels, although there is still regulatory uncertainty.</a:t>
            </a:r>
          </a:p>
          <a:p>
            <a:r>
              <a:rPr lang="en-US" sz="2000" dirty="0" smtClean="0"/>
              <a:t>In December, BP stopped trying to commercialize biofuels.</a:t>
            </a:r>
          </a:p>
          <a:p>
            <a:r>
              <a:rPr lang="en-US" sz="2000" dirty="0" smtClean="0"/>
              <a:t>There is fear that Food-for-Fuel programs will increase inequity because commodity producers may sell to the most lucrative market.</a:t>
            </a:r>
          </a:p>
          <a:p>
            <a:r>
              <a:rPr lang="en-US" sz="2000" dirty="0" smtClean="0"/>
              <a:t>Simultaneously, biofuel production can increase food security by increasing the value of a substantial food crop.</a:t>
            </a:r>
          </a:p>
          <a:p>
            <a:r>
              <a:rPr lang="en-US" sz="2000" dirty="0" smtClean="0"/>
              <a:t>Nuclear requires new waste disposal methods</a:t>
            </a:r>
          </a:p>
          <a:p>
            <a:r>
              <a:rPr lang="en-US" sz="2000" dirty="0" smtClean="0"/>
              <a:t>Nuclear substitutes almost directly with coal.</a:t>
            </a:r>
          </a:p>
          <a:p>
            <a:r>
              <a:rPr lang="en-US" sz="2000" dirty="0" smtClean="0"/>
              <a:t>Possible to deploy rapidly and at large scale with plant standardization</a:t>
            </a:r>
          </a:p>
        </p:txBody>
      </p:sp>
    </p:spTree>
    <p:extLst>
      <p:ext uri="{BB962C8B-B14F-4D97-AF65-F5344CB8AC3E}">
        <p14:creationId xmlns:p14="http://schemas.microsoft.com/office/powerpoint/2010/main" val="1396768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6"/>
            <a:ext cx="8446168" cy="4440743"/>
          </a:xfrm>
        </p:spPr>
        <p:txBody>
          <a:bodyPr>
            <a:normAutofit/>
          </a:bodyPr>
          <a:lstStyle/>
          <a:p>
            <a:r>
              <a:rPr lang="en-US" sz="2000" dirty="0" smtClean="0"/>
              <a:t>Standardization should include a focus on safety and on plant manufacturing.</a:t>
            </a:r>
          </a:p>
          <a:p>
            <a:r>
              <a:rPr lang="en-US" sz="2000" dirty="0" smtClean="0"/>
              <a:t>Making nuclear plants larger doesn’t make them cheaper.</a:t>
            </a:r>
          </a:p>
          <a:p>
            <a:r>
              <a:rPr lang="en-US" sz="2000" dirty="0" smtClean="0"/>
              <a:t>Material replacements (e.g. Molten salts instead of water) can increase safety of plants.</a:t>
            </a:r>
          </a:p>
          <a:p>
            <a:r>
              <a:rPr lang="en-US" sz="2000" dirty="0" smtClean="0"/>
              <a:t>Nuclear plants require replaceable components for easy upgrades over their lifetime.</a:t>
            </a:r>
          </a:p>
          <a:p>
            <a:r>
              <a:rPr lang="en-US" sz="2000" dirty="0" smtClean="0"/>
              <a:t>Smaller modular reactors with simple designs can enable larger markets and easier production scaling.</a:t>
            </a:r>
          </a:p>
          <a:p>
            <a:r>
              <a:rPr lang="en-US" sz="2000" dirty="0" smtClean="0"/>
              <a:t>Venture firms are down on hardware because of the high volumes of required capital.</a:t>
            </a:r>
          </a:p>
        </p:txBody>
      </p:sp>
    </p:spTree>
    <p:extLst>
      <p:ext uri="{BB962C8B-B14F-4D97-AF65-F5344CB8AC3E}">
        <p14:creationId xmlns:p14="http://schemas.microsoft.com/office/powerpoint/2010/main" val="1750159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6"/>
            <a:ext cx="8446168" cy="4440743"/>
          </a:xfrm>
        </p:spPr>
        <p:txBody>
          <a:bodyPr>
            <a:normAutofit/>
          </a:bodyPr>
          <a:lstStyle/>
          <a:p>
            <a:r>
              <a:rPr lang="en-US" sz="2000" dirty="0" err="1"/>
              <a:t>Cleantech</a:t>
            </a:r>
            <a:r>
              <a:rPr lang="en-US" sz="2000" dirty="0"/>
              <a:t> market had a correction after 2010</a:t>
            </a:r>
            <a:r>
              <a:rPr lang="en-US" sz="2000" dirty="0" smtClean="0"/>
              <a:t>. More difficult to raise money now, but investors better understand the energy industry.</a:t>
            </a:r>
          </a:p>
          <a:p>
            <a:r>
              <a:rPr lang="en-US" sz="2000" dirty="0" smtClean="0"/>
              <a:t>Money has shifted outside of Silicon Valley and the US to family wealth, corporate strategies, and China.</a:t>
            </a:r>
          </a:p>
          <a:p>
            <a:r>
              <a:rPr lang="en-US" sz="2000" dirty="0" smtClean="0"/>
              <a:t>Solar achieves grid parity at $1/watt with an assumed 20% working time.</a:t>
            </a:r>
          </a:p>
          <a:p>
            <a:r>
              <a:rPr lang="en-US" sz="2000" dirty="0" err="1" smtClean="0"/>
              <a:t>Thermoelectrics</a:t>
            </a:r>
            <a:r>
              <a:rPr lang="en-US" sz="2000" dirty="0" smtClean="0"/>
              <a:t> can achieve grid parity at $5/watt because industrial waste heat is on ~100% of the time.</a:t>
            </a:r>
          </a:p>
          <a:p>
            <a:r>
              <a:rPr lang="en-US" sz="2000" dirty="0" err="1" smtClean="0"/>
              <a:t>Thermoelectrics</a:t>
            </a:r>
            <a:r>
              <a:rPr lang="en-US" sz="2000" dirty="0" smtClean="0"/>
              <a:t> are 100x as power dense as photovoltaics.</a:t>
            </a:r>
          </a:p>
          <a:p>
            <a:r>
              <a:rPr lang="en-US" sz="2000" dirty="0" smtClean="0"/>
              <a:t>Need to recognize the opportunity cost, environmental and social implications associated with shuttering old nuclear plants.</a:t>
            </a:r>
          </a:p>
        </p:txBody>
      </p:sp>
    </p:spTree>
    <p:extLst>
      <p:ext uri="{BB962C8B-B14F-4D97-AF65-F5344CB8AC3E}">
        <p14:creationId xmlns:p14="http://schemas.microsoft.com/office/powerpoint/2010/main" val="181099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6"/>
            <a:ext cx="8446168" cy="4440743"/>
          </a:xfrm>
        </p:spPr>
        <p:txBody>
          <a:bodyPr>
            <a:normAutofit/>
          </a:bodyPr>
          <a:lstStyle/>
          <a:p>
            <a:r>
              <a:rPr lang="en-US" sz="2000" dirty="0" smtClean="0"/>
              <a:t>Challenge with nuclear is how to scale to a significant fraction. It requires improvements</a:t>
            </a:r>
            <a:r>
              <a:rPr lang="en-US" sz="2000" dirty="0"/>
              <a:t> </a:t>
            </a:r>
            <a:r>
              <a:rPr lang="en-US" sz="2000" dirty="0" smtClean="0"/>
              <a:t>and focus.</a:t>
            </a:r>
          </a:p>
          <a:p>
            <a:r>
              <a:rPr lang="en-US" sz="2000" dirty="0" smtClean="0"/>
              <a:t>The grid of the future will grow analogous similar to cell phones in terms of interconnectedness and distribution. Need to take small steps with end products and their efficiency on the way to developing the associated </a:t>
            </a:r>
            <a:r>
              <a:rPr lang="en-US" sz="2000" dirty="0" err="1" smtClean="0"/>
              <a:t>microgrids</a:t>
            </a:r>
            <a:r>
              <a:rPr lang="en-US" sz="2000" dirty="0" smtClean="0"/>
              <a:t>.</a:t>
            </a:r>
          </a:p>
          <a:p>
            <a:r>
              <a:rPr lang="en-US" sz="2000" dirty="0" smtClean="0"/>
              <a:t>Geothermal energy generation requires much more research and investment in the technology to improve its viability.</a:t>
            </a:r>
          </a:p>
          <a:p>
            <a:r>
              <a:rPr lang="en-US" sz="2000" dirty="0" smtClean="0"/>
              <a:t>Market investments expect returns in ~5 years. Time to return depends on the technology. Higher barrier to entry with larger capital costs.</a:t>
            </a:r>
          </a:p>
          <a:p>
            <a:r>
              <a:rPr lang="en-US" sz="2000" dirty="0" smtClean="0"/>
              <a:t>Largest problem with wind power is the uncertainty of the associated policy measures.</a:t>
            </a:r>
          </a:p>
          <a:p>
            <a:endParaRPr lang="en-US" sz="2000" dirty="0" smtClean="0"/>
          </a:p>
        </p:txBody>
      </p:sp>
    </p:spTree>
    <p:extLst>
      <p:ext uri="{BB962C8B-B14F-4D97-AF65-F5344CB8AC3E}">
        <p14:creationId xmlns:p14="http://schemas.microsoft.com/office/powerpoint/2010/main" val="73601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57200" y="316782"/>
            <a:ext cx="8109857" cy="760904"/>
          </a:xfrm>
        </p:spPr>
        <p:txBody>
          <a:bodyPr>
            <a:normAutofit/>
          </a:bodyPr>
          <a:lstStyle/>
          <a:p>
            <a:r>
              <a:rPr lang="en-US" dirty="0" smtClean="0"/>
              <a:t>BECI - </a:t>
            </a:r>
            <a:r>
              <a:rPr lang="en-US" dirty="0" err="1" smtClean="0"/>
              <a:t>Philomathia</a:t>
            </a:r>
            <a:r>
              <a:rPr lang="en-US" dirty="0" smtClean="0"/>
              <a:t> Forum  |  </a:t>
            </a:r>
            <a:r>
              <a:rPr lang="en-US" dirty="0">
                <a:solidFill>
                  <a:srgbClr val="2D637F"/>
                </a:solidFill>
              </a:rPr>
              <a:t>Science &amp; Technology for Carbon-free Alternatives at the Right Price</a:t>
            </a:r>
            <a:endParaRPr lang="en-US" dirty="0">
              <a:solidFill>
                <a:srgbClr val="2D637F"/>
              </a:solidFill>
            </a:endParaRPr>
          </a:p>
        </p:txBody>
      </p:sp>
      <p:sp>
        <p:nvSpPr>
          <p:cNvPr id="8" name="Content Placeholder 2"/>
          <p:cNvSpPr>
            <a:spLocks noGrp="1"/>
          </p:cNvSpPr>
          <p:nvPr>
            <p:ph idx="1"/>
          </p:nvPr>
        </p:nvSpPr>
        <p:spPr>
          <a:xfrm>
            <a:off x="457200" y="1350456"/>
            <a:ext cx="8446168" cy="4440743"/>
          </a:xfrm>
        </p:spPr>
        <p:txBody>
          <a:bodyPr>
            <a:normAutofit/>
          </a:bodyPr>
          <a:lstStyle/>
          <a:p>
            <a:r>
              <a:rPr lang="en-US" sz="2000" dirty="0" smtClean="0"/>
              <a:t>Nuclear needs a set of best practices and innovations. Can look to biotech industry to qualify investments overlong periods of time a la FDA testing and validation.</a:t>
            </a:r>
          </a:p>
          <a:p>
            <a:r>
              <a:rPr lang="en-US" sz="2000" dirty="0" smtClean="0"/>
              <a:t>While removing CO</a:t>
            </a:r>
            <a:r>
              <a:rPr lang="en-US" sz="2000" baseline="-25000" dirty="0" smtClean="0"/>
              <a:t>2</a:t>
            </a:r>
            <a:r>
              <a:rPr lang="en-US" sz="2000" dirty="0" smtClean="0"/>
              <a:t> from the atmosphere is incredibly difficult, nuclear waste can be recycled or disposed of geologically. It is safe but presents a policy problem and needs to be solved regardless of expansion or contraction of nuclear energy generation.</a:t>
            </a:r>
            <a:endParaRPr lang="en-US" sz="2000" baseline="-25000" dirty="0" smtClean="0"/>
          </a:p>
        </p:txBody>
      </p:sp>
    </p:spTree>
    <p:extLst>
      <p:ext uri="{BB962C8B-B14F-4D97-AF65-F5344CB8AC3E}">
        <p14:creationId xmlns:p14="http://schemas.microsoft.com/office/powerpoint/2010/main" val="1447528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643</TotalTime>
  <Words>772</Words>
  <Application>Microsoft Macintosh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Georgia</vt:lpstr>
      <vt:lpstr>Lucida Grande</vt:lpstr>
      <vt:lpstr>Arial</vt:lpstr>
      <vt:lpstr>Custom Design</vt:lpstr>
      <vt:lpstr>Science &amp; Technology for Carbon-free Alternatives at the Right Price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Frasier</dc:creator>
  <cp:lastModifiedBy>Microsoft Office User</cp:lastModifiedBy>
  <cp:revision>91</cp:revision>
  <dcterms:created xsi:type="dcterms:W3CDTF">2013-01-15T19:08:57Z</dcterms:created>
  <dcterms:modified xsi:type="dcterms:W3CDTF">2015-03-19T19:49:20Z</dcterms:modified>
</cp:coreProperties>
</file>